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56" r:id="rId3"/>
    <p:sldId id="278" r:id="rId5"/>
    <p:sldId id="264" r:id="rId6"/>
    <p:sldId id="266" r:id="rId7"/>
    <p:sldId id="268" r:id="rId8"/>
    <p:sldId id="267" r:id="rId9"/>
    <p:sldId id="265" r:id="rId10"/>
    <p:sldId id="269" r:id="rId11"/>
    <p:sldId id="270" r:id="rId12"/>
    <p:sldId id="271" r:id="rId13"/>
    <p:sldId id="272" r:id="rId14"/>
    <p:sldId id="273" r:id="rId15"/>
    <p:sldId id="274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8" autoAdjust="0"/>
  </p:normalViewPr>
  <p:slideViewPr>
    <p:cSldViewPr snapToGrid="0">
      <p:cViewPr varScale="1">
        <p:scale>
          <a:sx n="97" d="100"/>
          <a:sy n="97" d="100"/>
        </p:scale>
        <p:origin x="48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media" Target="../media/media1.m4a"/><Relationship Id="rId3" Type="http://schemas.openxmlformats.org/officeDocument/2006/relationships/audio" Target="../media/media1.m4a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media" Target="../media/media10.m4a"/><Relationship Id="rId4" Type="http://schemas.openxmlformats.org/officeDocument/2006/relationships/audio" Target="../media/media10.m4a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media" Target="../media/media11.m4a"/><Relationship Id="rId3" Type="http://schemas.openxmlformats.org/officeDocument/2006/relationships/audio" Target="../media/media11.m4a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/>
          <p:cNvPicPr>
            <a:picLocks noChangeAspect="1"/>
          </p:cNvPicPr>
          <p:nvPr/>
        </p:nvPicPr>
        <p:blipFill rotWithShape="1">
          <a:blip r:embed="rId1" cstate="screen"/>
          <a:srcRect l="13265" t="9091" r="3502" b="-1"/>
          <a:stretch>
            <a:fillRect/>
          </a:stretch>
        </p:blipFill>
        <p:spPr>
          <a:xfrm>
            <a:off x="714375" y="719455"/>
            <a:ext cx="10758805" cy="6003290"/>
          </a:xfrm>
          <a:prstGeom prst="rect">
            <a:avLst/>
          </a:prstGeom>
        </p:spPr>
      </p:pic>
      <p:grpSp>
        <p:nvGrpSpPr>
          <p:cNvPr id="17" name="Group 16"/>
          <p:cNvGrpSpPr>
            <a:grpSpLocks noGrp="1" noRot="1" noChangeAspect="1" noMove="1" noResize="1" noUngrp="1"/>
          </p:cNvGrpSpPr>
          <p:nvPr/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/>
            <p:cNvSpPr/>
            <p:nvPr/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13740" y="4427855"/>
            <a:ext cx="5636895" cy="2190750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660" y="4556125"/>
            <a:ext cx="10993120" cy="1228725"/>
          </a:xfrm>
        </p:spPr>
        <p:txBody>
          <a:bodyPr>
            <a:noAutofit/>
          </a:bodyPr>
          <a:lstStyle/>
          <a:p>
            <a:br>
              <a:rPr lang="en-US" sz="30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</a:br>
            <a:br>
              <a:rPr lang="en-US" sz="30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</a:br>
            <a:r>
              <a:rPr lang="en-US" sz="30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  <a:t>    </a:t>
            </a:r>
            <a: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  <a:t>Advancing Million Hearts</a:t>
            </a:r>
            <a:b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</a:br>
            <a: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  <a:t>     </a:t>
            </a:r>
            <a: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  <a:t>by Predicting possibility of </a:t>
            </a:r>
            <a:b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</a:br>
            <a:r>
              <a:rPr lang="en-US" sz="2500" kern="0" cap="none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sym typeface="+mn-ea"/>
              </a:rPr>
              <a:t>     cardio vascular disease             </a:t>
            </a:r>
            <a:endParaRPr lang="en-US" sz="2500" kern="0" cap="none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Black" panose="020B0A04020102020204" pitchFamily="34" charset="0"/>
              <a:sym typeface="+mn-e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25" y="5785485"/>
            <a:ext cx="10993755" cy="833120"/>
          </a:xfrm>
        </p:spPr>
        <p:txBody>
          <a:bodyPr>
            <a:noAutofit/>
          </a:bodyPr>
          <a:lstStyle/>
          <a:p>
            <a:r>
              <a:rPr lang="en-US" sz="1500" dirty="0">
                <a:solidFill>
                  <a:srgbClr val="7CEBFF"/>
                </a:solidFill>
                <a:uFillTx/>
              </a:rPr>
              <a:t>        Student Name: Shilpa Nayak</a:t>
            </a:r>
            <a:endParaRPr lang="en-US" sz="1500" dirty="0">
              <a:solidFill>
                <a:srgbClr val="7CEBFF"/>
              </a:solidFill>
              <a:uFillTx/>
            </a:endParaRPr>
          </a:p>
          <a:p>
            <a:r>
              <a:rPr lang="en-US" sz="1500" dirty="0">
                <a:solidFill>
                  <a:srgbClr val="7CEBFF"/>
                </a:solidFill>
                <a:uFillTx/>
              </a:rPr>
              <a:t>        Assisted by : </a:t>
            </a:r>
            <a:r>
              <a:rPr lang="en-US" sz="1500" dirty="0">
                <a:sym typeface="+mn-ea"/>
              </a:rPr>
              <a:t>Dr. Itauma Itauma </a:t>
            </a:r>
            <a:endParaRPr lang="en-US" sz="1500" dirty="0">
              <a:solidFill>
                <a:srgbClr val="7CEBFF"/>
              </a:solidFill>
              <a:uFillTx/>
            </a:endParaRPr>
          </a:p>
        </p:txBody>
      </p:sp>
      <p:pic>
        <p:nvPicPr>
          <p:cNvPr id="4" name="Picture 3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40" y="3365500"/>
            <a:ext cx="836930" cy="9607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Abbott Rd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44960" y="6381750"/>
            <a:ext cx="238125" cy="236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54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Confusion matrix</a:t>
            </a:r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Screen Shot 2023-05-08 at 8.54.21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725" y="1866265"/>
            <a:ext cx="10174605" cy="4991735"/>
          </a:xfrm>
          <a:prstGeom prst="rect">
            <a:avLst/>
          </a:prstGeom>
        </p:spPr>
      </p:pic>
      <p:pic>
        <p:nvPicPr>
          <p:cNvPr id="6" name="Abbott Rd 8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08330" y="5857875"/>
            <a:ext cx="470535" cy="416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fEATURE SELECTION BASED ON CONFUSION MATRIX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44500" y="2120900"/>
            <a:ext cx="1130300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ap_hi 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pulse 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ap_lo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Cholestrol levels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Our newly formed varibale 'bmi' doesn't have good correlation with target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'gender' is the least correlated feature.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height, smoke, alco, active have low correlation with target variable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</a:rPr>
              <a:t>We are dropping bmi,weight,gluc,gender,height,smoke,alco,active due to less correlation.</a:t>
            </a:r>
            <a:endParaRPr lang="en-US" sz="160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</p:txBody>
      </p:sp>
      <p:pic>
        <p:nvPicPr>
          <p:cNvPr id="3" name="Abbott Rd 9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967970" y="6300470"/>
            <a:ext cx="408305" cy="454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MODEL EVALUATION</a:t>
            </a:r>
            <a:endParaRPr lang="en-US"/>
          </a:p>
        </p:txBody>
      </p:sp>
      <p:pic>
        <p:nvPicPr>
          <p:cNvPr id="4" name="Picture 3" descr="Screen Shot 2023-04-28 at 11.45.0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820" y="2374900"/>
            <a:ext cx="2160270" cy="10674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81635" y="1917700"/>
            <a:ext cx="11363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Logistic regression</a:t>
            </a:r>
            <a:r>
              <a:rPr lang="en-US"/>
              <a:t>        </a:t>
            </a:r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Simple neural network model with 2 hidden layers </a:t>
            </a:r>
            <a:r>
              <a:rPr lang="en-US"/>
              <a:t>                   </a:t>
            </a:r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Random Forest   </a:t>
            </a:r>
            <a:r>
              <a:rPr lang="en-US"/>
              <a:t>   </a:t>
            </a:r>
            <a:endParaRPr lang="en-US"/>
          </a:p>
        </p:txBody>
      </p:sp>
      <p:pic>
        <p:nvPicPr>
          <p:cNvPr id="6" name="Picture 5" descr="Screen Shot 2023-04-28 at 11.48.16 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210" y="2374900"/>
            <a:ext cx="6800850" cy="4333240"/>
          </a:xfrm>
          <a:prstGeom prst="rect">
            <a:avLst/>
          </a:prstGeom>
        </p:spPr>
      </p:pic>
      <p:pic>
        <p:nvPicPr>
          <p:cNvPr id="7" name="Picture 6" descr="Screen Shot 2023-04-28 at 11.49.04 A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545" y="2374900"/>
            <a:ext cx="2237740" cy="1067435"/>
          </a:xfrm>
          <a:prstGeom prst="rect">
            <a:avLst/>
          </a:prstGeom>
        </p:spPr>
      </p:pic>
      <p:pic>
        <p:nvPicPr>
          <p:cNvPr id="8" name="Abbott Rd 10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124180" y="6478270"/>
            <a:ext cx="484505" cy="3689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02310"/>
            <a:ext cx="6854825" cy="1014095"/>
          </a:xfrm>
        </p:spPr>
        <p:txBody>
          <a:bodyPr/>
          <a:p>
            <a:r>
              <a:rPr lang="en-US"/>
              <a:t>preprocess text data USING NLTK</a:t>
            </a:r>
            <a:endParaRPr lang="en-US"/>
          </a:p>
        </p:txBody>
      </p:sp>
      <p:pic>
        <p:nvPicPr>
          <p:cNvPr id="4" name="Picture 3" descr="Screen Shot 2023-04-28 at 1.18.28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035" y="2298700"/>
            <a:ext cx="8776335" cy="4559300"/>
          </a:xfrm>
          <a:prstGeom prst="rect">
            <a:avLst/>
          </a:prstGeom>
        </p:spPr>
      </p:pic>
      <p:pic>
        <p:nvPicPr>
          <p:cNvPr id="3" name="Picture 2" descr="Screen Shot 2023-05-07 at 11.29.4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35" y="1822450"/>
            <a:ext cx="7336790" cy="476250"/>
          </a:xfrm>
          <a:prstGeom prst="rect">
            <a:avLst/>
          </a:prstGeom>
        </p:spPr>
      </p:pic>
      <p:pic>
        <p:nvPicPr>
          <p:cNvPr id="5" name="Abbott Rd 1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06375" y="6665595"/>
            <a:ext cx="407670" cy="336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/>
          <p:cNvGrpSpPr>
            <a:grpSpLocks noGrp="1" noRot="1" noChangeAspect="1" noMove="1" noResize="1" noUngrp="1"/>
          </p:cNvGrpSpPr>
          <p:nvPr/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/>
            <p:cNvSpPr/>
            <p:nvPr/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/>
            <p:cNvSpPr/>
            <p:nvPr/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/>
            <p:cNvSpPr/>
            <p:nvPr/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QUESTIONS ?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/>
          <p:cNvPicPr>
            <a:picLocks noChangeAspect="1"/>
          </p:cNvPicPr>
          <p:nvPr/>
        </p:nvPicPr>
        <p:blipFill rotWithShape="1">
          <a:blip r:embed="rId1" cstate="screen"/>
          <a:srcRect l="2189" r="9642" b="1"/>
          <a:stretch>
            <a:fillRect/>
          </a:stretch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pic>
        <p:nvPicPr>
          <p:cNvPr id="4" name="Abbott Rd 13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09600" y="5758815"/>
            <a:ext cx="593090" cy="531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Project Goal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 Regular" panose="020B0604020202020204" charset="0"/>
                <a:cs typeface="Arial Regular" panose="020B0604020202020204" charset="0"/>
                <a:sym typeface="+mn-ea"/>
              </a:rPr>
              <a:t>Project goal: </a:t>
            </a:r>
            <a:r>
              <a:rPr lang="en-US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Our Project goal is to predict the possibility of a individual having cardiovascular disease or not based on various parameters specified in the dataset provided by Svetlana Ulianova on Kaggle.</a:t>
            </a:r>
            <a:endParaRPr lang="en-US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Submission Date    : 7-May-2023 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Professor                : Dr. Itauma Itauma 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Project Executer     : Shilpa Nayak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Field of Research   : Healthcare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Project Source        : Kaggle </a:t>
            </a:r>
            <a:r>
              <a:rPr lang="en-US" b="1" dirty="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 </a:t>
            </a:r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Dataset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ML/AI technologies : a. Simple </a:t>
            </a:r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Neural Network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                                       b. Logistic Regression/Random Forest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 Regular" panose="020B0604020202020204" charset="0"/>
                <a:cs typeface="Arial Regular" panose="020B0604020202020204" charset="0"/>
                <a:sym typeface="+mn-ea"/>
              </a:rPr>
              <a:t>                                       c. NLTK  </a:t>
            </a:r>
            <a:endParaRPr lang="en-US" dirty="0">
              <a:solidFill>
                <a:schemeClr val="tx1"/>
              </a:solidFill>
              <a:latin typeface="Arial Regular" panose="020B0604020202020204" charset="0"/>
              <a:cs typeface="Arial Regular" panose="020B0604020202020204" charset="0"/>
              <a:sym typeface="+mn-ea"/>
            </a:endParaRPr>
          </a:p>
        </p:txBody>
      </p:sp>
      <p:pic>
        <p:nvPicPr>
          <p:cNvPr id="4" name="Abbott Rd 2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773025" y="6384925"/>
            <a:ext cx="377190" cy="299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913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uFillTx/>
                <a:ea typeface="Arial Unicode MS" panose="020B0604020202020204" charset="-122"/>
                <a:sym typeface="+mn-ea"/>
              </a:rPr>
              <a:t>types of cardiovascular disease</a:t>
            </a:r>
            <a:r>
              <a:rPr lang="en-US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uFillTx/>
                <a:ea typeface="Arial Unicode MS" panose="020B0604020202020204" charset="-122"/>
                <a:sym typeface="+mn-ea"/>
              </a:rPr>
              <a:t>s</a:t>
            </a:r>
            <a:endParaRPr lang="en-US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uFillTx/>
              <a:ea typeface="Arial Unicode MS" panose="020B0604020202020204" charset="-122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135" y="1715770"/>
            <a:ext cx="11029315" cy="323469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</a:rPr>
              <a:t>Cardiovascular diseases (CVDs) heart and blood vessels diseaseswhich include: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</a:rPr>
              <a:t>Coronary heart disease 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  <a:sym typeface="+mn-ea"/>
              </a:rPr>
              <a:t>Cerebrovascular disease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  <a:sym typeface="+mn-ea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  <a:sym typeface="+mn-ea"/>
              </a:rPr>
              <a:t>Peripheral arterial disease 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  <a:sym typeface="+mn-ea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  <a:sym typeface="+mn-ea"/>
              </a:rPr>
              <a:t>Congenital heart disease 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ea typeface="Arial Unicode MS" panose="020B0604020202020204" charset="-122"/>
                <a:cs typeface="Arial Regular" panose="020B0604020202020204" charset="0"/>
              </a:rPr>
              <a:t>Rheumatic heart disease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ea typeface="Arial Unicode MS" panose="020B0604020202020204" charset="-122"/>
              <a:cs typeface="Arial Regular" panose="020B0604020202020204" charset="0"/>
            </a:endParaRPr>
          </a:p>
        </p:txBody>
      </p:sp>
      <p:pic>
        <p:nvPicPr>
          <p:cNvPr id="4" name="Abbott Rd 3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540615" y="6235700"/>
            <a:ext cx="439420" cy="377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93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VARIABLE DESCRIPTION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67995" y="1828800"/>
            <a:ext cx="11478895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</a:rPr>
              <a:t>Many people die annually from CVDs than from any other cause. An estimated 17.9 million people died from CVDs in 2021, which would be 31% of all global deaths. A total of 85% is due to heart attack and stroke.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</a:rPr>
              <a:t>Dataset:</a:t>
            </a:r>
            <a:r>
              <a:rPr lang="en-US" sz="1600" u="sng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</a:rPr>
              <a:t> https://www.kaggle.com/code/sulianova/eda-cardiovascular-data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Dataset contains the following Features: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id:special ID number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gender:gender of an individual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sz="1600"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age:age of an individual</a:t>
            </a:r>
            <a:endParaRPr lang="en-US" sz="1600"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height:height of an </a:t>
            </a:r>
            <a:r>
              <a:rPr lang="en-US" sz="1600"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individual</a:t>
            </a:r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 (cms)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ap_hi:Systolic blood pressure (120mmhg or less)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sz="1600">
                <a:effectLst/>
                <a:latin typeface="Arial Regular" panose="020B0604020202020204" charset="0"/>
                <a:cs typeface="Arial Regular" panose="020B0604020202020204" charset="0"/>
                <a:sym typeface="+mn-ea"/>
              </a:rPr>
              <a:t>weight:weigh of an individual (kg)</a:t>
            </a:r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</p:txBody>
      </p:sp>
      <p:pic>
        <p:nvPicPr>
          <p:cNvPr id="3" name="Abbott Rd 4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903835" y="6352540"/>
            <a:ext cx="408940" cy="27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21005" y="1780540"/>
            <a:ext cx="10930255" cy="42767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cs typeface="Arial Regular" panose="020B0604020202020204" charset="0"/>
              </a:rPr>
              <a:t>ap_low:Diastolic blood pressure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cs typeface="Arial Regular" panose="020B0604020202020204" charset="0"/>
              </a:rPr>
              <a:t>cholesterol:Cholestreol value .</a:t>
            </a:r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Cholestreol </a:t>
            </a:r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cs typeface="Arial Regular" panose="020B0604020202020204" charset="0"/>
              </a:rPr>
              <a:t>is type of fat found in your blood flow.Adults, 200 mg/dL is acceptable , 200 and 239 mg/dL as Boderline High.This has 3 cathegorical values 1- Normal, 2 - Above Normal, 3 - High</a:t>
            </a:r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cardio:Target Value which is also Binary 0 - No cardiovascular disease found 1 - have cardiovascular disease.</a:t>
            </a:r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smoke:0 - non smoker. 1 - smoker.Binary value</a:t>
            </a:r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active:0 - not active physically. 1-active physically</a:t>
            </a:r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alco:0 - non alcoholic. 1 - alcoholic.Binary value</a:t>
            </a:r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uFillTx/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600">
                <a:solidFill>
                  <a:schemeClr val="tx1"/>
                </a:solidFill>
                <a:effectLst/>
                <a:uFillTx/>
                <a:latin typeface="Arial Regular" panose="020B0604020202020204" charset="0"/>
                <a:cs typeface="Arial Regular" panose="020B0604020202020204" charset="0"/>
              </a:rPr>
              <a:t>gluc:Glucose Level. Individuals without diabetes Glucose level will range between </a:t>
            </a:r>
            <a:r>
              <a:rPr lang="en-US" sz="1600">
                <a:effectLst/>
                <a:uFillTx/>
                <a:latin typeface="Arial Regular" panose="020B0604020202020204" charset="0"/>
                <a:cs typeface="Arial Regular" panose="020B0604020202020204" charset="0"/>
                <a:sym typeface="+mn-ea"/>
              </a:rPr>
              <a:t>around 70 to 80 mg/dL</a:t>
            </a:r>
            <a:endParaRPr lang="en-US" sz="1600">
              <a:effectLst/>
              <a:uFillTx/>
              <a:latin typeface="Arial Regular" panose="020B0604020202020204" charset="0"/>
              <a:cs typeface="Arial Regular" panose="020B0604020202020204" charset="0"/>
              <a:sym typeface="+mn-ea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600">
              <a:solidFill>
                <a:schemeClr val="tx1"/>
              </a:solidFill>
              <a:effectLst/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Distribution of the Numerical Values</a:t>
            </a:r>
            <a:endParaRPr lang="en-US"/>
          </a:p>
        </p:txBody>
      </p:sp>
      <p:pic>
        <p:nvPicPr>
          <p:cNvPr id="7" name="Picture 6" descr="Screen Shot 2023-04-28 at 1.28.03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135" y="1924685"/>
            <a:ext cx="10107295" cy="4700270"/>
          </a:xfrm>
          <a:prstGeom prst="rect">
            <a:avLst/>
          </a:prstGeom>
        </p:spPr>
      </p:pic>
      <p:pic>
        <p:nvPicPr>
          <p:cNvPr id="3" name="Abbott Rd 5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58570" y="6625590"/>
            <a:ext cx="408940" cy="361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02310"/>
            <a:ext cx="11478260" cy="1014095"/>
          </a:xfrm>
        </p:spPr>
        <p:txBody>
          <a:bodyPr/>
          <a:p>
            <a:r>
              <a:rPr lang="en-US"/>
              <a:t>DISTRIBUTION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Screen Shot 2023-04-28 at 2.55.5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1812290"/>
            <a:ext cx="6129655" cy="2413000"/>
          </a:xfrm>
          <a:prstGeom prst="rect">
            <a:avLst/>
          </a:prstGeom>
        </p:spPr>
      </p:pic>
      <p:pic>
        <p:nvPicPr>
          <p:cNvPr id="6" name="Picture 5" descr="Screen Shot 2023-04-28 at 2.57.0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965" y="1812290"/>
            <a:ext cx="5868670" cy="2350135"/>
          </a:xfrm>
          <a:prstGeom prst="rect">
            <a:avLst/>
          </a:prstGeom>
        </p:spPr>
      </p:pic>
      <p:pic>
        <p:nvPicPr>
          <p:cNvPr id="7" name="Picture 6" descr="Screen Shot 2023-04-28 at 2.58.01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79875"/>
            <a:ext cx="6677660" cy="2778125"/>
          </a:xfrm>
          <a:prstGeom prst="rect">
            <a:avLst/>
          </a:prstGeom>
        </p:spPr>
      </p:pic>
      <p:pic>
        <p:nvPicPr>
          <p:cNvPr id="8" name="Picture 7" descr="Screen Shot 2023-04-28 at 2.59.27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7660" y="4479290"/>
            <a:ext cx="5514340" cy="23501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02310"/>
            <a:ext cx="11029315" cy="885825"/>
          </a:xfrm>
        </p:spPr>
        <p:txBody>
          <a:bodyPr/>
          <a:p>
            <a:r>
              <a:rPr lang="en-US"/>
              <a:t>BLOOD PRESSURE Category</a:t>
            </a:r>
            <a:endParaRPr lang="en-US"/>
          </a:p>
        </p:txBody>
      </p:sp>
      <p:pic>
        <p:nvPicPr>
          <p:cNvPr id="4" name="Picture 3" descr="Screen Shot 2023-04-28 at 1.33.32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675" y="1791335"/>
            <a:ext cx="11297285" cy="4648835"/>
          </a:xfrm>
          <a:prstGeom prst="rect">
            <a:avLst/>
          </a:prstGeom>
        </p:spPr>
      </p:pic>
      <p:pic>
        <p:nvPicPr>
          <p:cNvPr id="3" name="Abbott Rd 6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34085" y="6578600"/>
            <a:ext cx="424180" cy="346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 Shot 2023-04-28 at 1.37.16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390" y="2181225"/>
            <a:ext cx="11030585" cy="4333240"/>
          </a:xfrm>
          <a:prstGeom prst="rect">
            <a:avLst/>
          </a:prstGeom>
        </p:spPr>
      </p:pic>
      <p:pic>
        <p:nvPicPr>
          <p:cNvPr id="5" name="Abbott Rd 7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42010" y="5836285"/>
            <a:ext cx="484505" cy="516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2742</Words>
  <Application>WPS Presentation</Application>
  <PresentationFormat>Widescreen</PresentationFormat>
  <Paragraphs>99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9" baseType="lpstr">
      <vt:lpstr>Arial</vt:lpstr>
      <vt:lpstr>SimSun</vt:lpstr>
      <vt:lpstr>Wingdings</vt:lpstr>
      <vt:lpstr>Wingdings 2</vt:lpstr>
      <vt:lpstr>Arial Black</vt:lpstr>
      <vt:lpstr>Arial Regular</vt:lpstr>
      <vt:lpstr>Arial Unicode MS</vt:lpstr>
      <vt:lpstr>Gill Sans MT</vt:lpstr>
      <vt:lpstr>苹方-简</vt:lpstr>
      <vt:lpstr>Microsoft YaHei</vt:lpstr>
      <vt:lpstr>汉仪旗黑</vt:lpstr>
      <vt:lpstr>Calibri</vt:lpstr>
      <vt:lpstr>Helvetica Neue</vt:lpstr>
      <vt:lpstr>宋体-简</vt:lpstr>
      <vt:lpstr>Dividend</vt:lpstr>
      <vt:lpstr>      Advancing Million Hearts      by Predicting possibility of       cardio vascular disease             </vt:lpstr>
      <vt:lpstr>Project Goal</vt:lpstr>
      <vt:lpstr>types of cardiovascular diseases</vt:lpstr>
      <vt:lpstr>VARIABLE DESCRIPTION</vt:lpstr>
      <vt:lpstr>PowerPoint 演示文稿</vt:lpstr>
      <vt:lpstr>Distribution of the Numerical Values</vt:lpstr>
      <vt:lpstr>DISTRIBUTION</vt:lpstr>
      <vt:lpstr>BLOOD PRESSURE Category</vt:lpstr>
      <vt:lpstr>PowerPoint 演示文稿</vt:lpstr>
      <vt:lpstr>PowerPoint 演示文稿</vt:lpstr>
      <vt:lpstr>fEATURE SELECTION BASED ON CONFUSION MATRIX</vt:lpstr>
      <vt:lpstr>MODEL EVALUATION</vt:lpstr>
      <vt:lpstr>preprocess text data USING NLTK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design</dc:title>
  <dc:creator/>
  <cp:lastModifiedBy>shilpanayak</cp:lastModifiedBy>
  <cp:revision>66</cp:revision>
  <dcterms:created xsi:type="dcterms:W3CDTF">2023-05-08T14:48:35Z</dcterms:created>
  <dcterms:modified xsi:type="dcterms:W3CDTF">2023-05-08T14:48:35Z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1033-4.5.1.7704</vt:lpwstr>
  </property>
</Properties>
</file>